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318" r:id="rId3"/>
    <p:sldId id="266" r:id="rId4"/>
    <p:sldId id="309" r:id="rId5"/>
    <p:sldId id="321" r:id="rId6"/>
    <p:sldId id="322" r:id="rId7"/>
    <p:sldId id="319" r:id="rId8"/>
    <p:sldId id="312" r:id="rId9"/>
    <p:sldId id="320" r:id="rId10"/>
    <p:sldId id="323" r:id="rId11"/>
    <p:sldId id="269" r:id="rId12"/>
    <p:sldId id="267" r:id="rId13"/>
    <p:sldId id="268" r:id="rId14"/>
    <p:sldId id="325" r:id="rId15"/>
    <p:sldId id="327" r:id="rId16"/>
    <p:sldId id="326" r:id="rId17"/>
    <p:sldId id="330" r:id="rId18"/>
    <p:sldId id="328" r:id="rId19"/>
    <p:sldId id="324" r:id="rId20"/>
    <p:sldId id="30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le Bertrand" initials="DB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39" autoAdjust="0"/>
    <p:restoredTop sz="80347"/>
  </p:normalViewPr>
  <p:slideViewPr>
    <p:cSldViewPr snapToGrid="0" showGuides="1">
      <p:cViewPr varScale="1">
        <p:scale>
          <a:sx n="95" d="100"/>
          <a:sy n="95" d="100"/>
        </p:scale>
        <p:origin x="34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commentAuthors" Target="commentAuthor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B0769-44F6-446F-A8BD-2279D58DD92D}" type="datetimeFigureOut">
              <a:rPr lang="en-US" smtClean="0"/>
              <a:t>1/31/18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638906-35BB-491A-A667-50EB3A120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130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681038"/>
            <a:ext cx="6057900" cy="34067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15215"/>
            <a:ext cx="5486400" cy="40880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90919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681038"/>
            <a:ext cx="6057900" cy="34067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15215"/>
            <a:ext cx="5486400" cy="40880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2324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681038"/>
            <a:ext cx="6057900" cy="34067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315215"/>
            <a:ext cx="5486400" cy="40880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Tx/>
              <a:buNone/>
              <a:tabLst/>
              <a:defRPr/>
            </a:pPr>
            <a:endParaRPr lang="en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876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6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56A0E4-E9E0-480D-AA1E-0B92514E138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51B08F-DBB4-4696-97BF-A9032FAD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83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56A0E4-E9E0-480D-AA1E-0B92514E138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51B08F-DBB4-4696-97BF-A9032FAD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59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56A0E4-E9E0-480D-AA1E-0B92514E138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51B08F-DBB4-4696-97BF-A9032FAD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527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56A0E4-E9E0-480D-AA1E-0B92514E138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51B08F-DBB4-4696-97BF-A9032FAD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67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56A0E4-E9E0-480D-AA1E-0B92514E138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51B08F-DBB4-4696-97BF-A9032FAD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589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56A0E4-E9E0-480D-AA1E-0B92514E138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51B08F-DBB4-4696-97BF-A9032FAD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724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56A0E4-E9E0-480D-AA1E-0B92514E138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51B08F-DBB4-4696-97BF-A9032FAD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292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56A0E4-E9E0-480D-AA1E-0B92514E138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51B08F-DBB4-4696-97BF-A9032FAD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596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56A0E4-E9E0-480D-AA1E-0B92514E138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51B08F-DBB4-4696-97BF-A9032FAD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085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56A0E4-E9E0-480D-AA1E-0B92514E1388}" type="datetimeFigureOut">
              <a:rPr lang="en-US" smtClean="0"/>
              <a:t>1/31/18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51B08F-DBB4-4696-97BF-A9032FADE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77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0188"/>
            <a:ext cx="2724102" cy="84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90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ctrTitle" idx="4294967295"/>
          </p:nvPr>
        </p:nvSpPr>
        <p:spPr>
          <a:xfrm>
            <a:off x="792587" y="1970752"/>
            <a:ext cx="10833356" cy="798513"/>
          </a:xfrm>
          <a:prstGeom prst="rect">
            <a:avLst/>
          </a:prstGeom>
        </p:spPr>
        <p:txBody>
          <a:bodyPr lIns="121900" tIns="121900" rIns="121900" bIns="121900" anchor="b" anchorCtr="0">
            <a:noAutofit/>
          </a:bodyPr>
          <a:lstStyle/>
          <a:p>
            <a:pPr algn="l"/>
            <a:r>
              <a:rPr lang="en-US" sz="6000" b="1" dirty="0" smtClean="0">
                <a:latin typeface="Proxima Nova"/>
                <a:ea typeface="Proxima Nova"/>
                <a:cs typeface="Proxima Nova"/>
                <a:sym typeface="Proxima Nova"/>
              </a:rPr>
              <a:t>Stamford Shopify Meetup</a:t>
            </a:r>
            <a:endParaRPr lang="en" sz="6000" b="1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" name="Shape 77"/>
          <p:cNvSpPr txBox="1">
            <a:spLocks/>
          </p:cNvSpPr>
          <p:nvPr/>
        </p:nvSpPr>
        <p:spPr>
          <a:xfrm>
            <a:off x="792587" y="2769265"/>
            <a:ext cx="8351838" cy="1186676"/>
          </a:xfrm>
          <a:prstGeom prst="rect">
            <a:avLst/>
          </a:prstGeom>
        </p:spPr>
        <p:txBody>
          <a:bodyPr vert="horz" lIns="121900" tIns="121900" rIns="121900" bIns="12190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800" b="1" dirty="0" smtClean="0">
              <a:latin typeface="Proxima Nova"/>
              <a:ea typeface="Proxima Nova"/>
              <a:cs typeface="Proxima Nova"/>
              <a:sym typeface="Proxima Nova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b="1" dirty="0" smtClean="0">
                <a:latin typeface="Proxima Nova"/>
                <a:ea typeface="Proxima Nova"/>
                <a:cs typeface="Proxima Nova"/>
                <a:sym typeface="Proxima Nova"/>
              </a:rPr>
              <a:t>Thursday, February 1</a:t>
            </a:r>
            <a:r>
              <a:rPr lang="en-US" sz="2800" b="1" baseline="30000" dirty="0" smtClean="0">
                <a:latin typeface="Proxima Nova"/>
                <a:ea typeface="Proxima Nova"/>
                <a:cs typeface="Proxima Nova"/>
                <a:sym typeface="Proxima Nova"/>
              </a:rPr>
              <a:t>st</a:t>
            </a:r>
            <a:r>
              <a:rPr lang="en-US" sz="2800" b="1" dirty="0" smtClean="0">
                <a:latin typeface="Proxima Nova"/>
                <a:ea typeface="Proxima Nova"/>
                <a:cs typeface="Proxima Nova"/>
                <a:sym typeface="Proxima Nova"/>
              </a:rPr>
              <a:t> 2018</a:t>
            </a:r>
            <a:endParaRPr lang="en-US" sz="2800" b="1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b="1" dirty="0" smtClean="0">
                <a:latin typeface="Proxima Nova"/>
                <a:ea typeface="Proxima Nova"/>
                <a:cs typeface="Proxima Nova"/>
                <a:sym typeface="Proxima Nova"/>
              </a:rPr>
              <a:t>Hosted </a:t>
            </a:r>
            <a:r>
              <a:rPr lang="en-US" sz="2800" b="1" dirty="0" smtClean="0">
                <a:latin typeface="Proxima Nova"/>
                <a:ea typeface="Proxima Nova"/>
                <a:cs typeface="Proxima Nova"/>
                <a:sym typeface="Proxima Nova"/>
              </a:rPr>
              <a:t>by Chimaera Labs</a:t>
            </a:r>
            <a:endParaRPr lang="en" sz="2800" b="1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818" y="325428"/>
            <a:ext cx="1951010" cy="61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09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ctrTitle" idx="4294967295"/>
          </p:nvPr>
        </p:nvSpPr>
        <p:spPr>
          <a:xfrm>
            <a:off x="792587" y="1296986"/>
            <a:ext cx="10833356" cy="798513"/>
          </a:xfrm>
          <a:prstGeom prst="rect">
            <a:avLst/>
          </a:prstGeom>
        </p:spPr>
        <p:txBody>
          <a:bodyPr lIns="121900" tIns="121900" rIns="121900" bIns="121900" anchor="b" anchorCtr="0">
            <a:noAutofit/>
          </a:bodyPr>
          <a:lstStyle/>
          <a:p>
            <a:pPr algn="l"/>
            <a:r>
              <a:rPr lang="en-US" sz="4000" b="1" dirty="0" smtClean="0">
                <a:latin typeface="Proxima Nova"/>
                <a:ea typeface="Proxima Nova"/>
                <a:cs typeface="Proxima Nova"/>
                <a:sym typeface="Proxima Nova"/>
              </a:rPr>
              <a:t>E-commerce </a:t>
            </a:r>
            <a:r>
              <a:rPr lang="en-US" sz="4000" b="1" dirty="0" smtClean="0">
                <a:latin typeface="Proxima Nova"/>
                <a:ea typeface="Proxima Nova"/>
                <a:cs typeface="Proxima Nova"/>
                <a:sym typeface="Proxima Nova"/>
              </a:rPr>
              <a:t>SEO Tactics for 2018</a:t>
            </a:r>
            <a:endParaRPr lang="en" sz="4000" b="1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" name="Shape 77"/>
          <p:cNvSpPr txBox="1">
            <a:spLocks/>
          </p:cNvSpPr>
          <p:nvPr/>
        </p:nvSpPr>
        <p:spPr>
          <a:xfrm>
            <a:off x="792587" y="2748642"/>
            <a:ext cx="8351838" cy="798513"/>
          </a:xfrm>
          <a:prstGeom prst="rect">
            <a:avLst/>
          </a:prstGeom>
        </p:spPr>
        <p:txBody>
          <a:bodyPr vert="horz" lIns="121900" tIns="121900" rIns="121900" bIns="12190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b="1" dirty="0" smtClean="0">
                <a:latin typeface="Proxima Nova"/>
                <a:ea typeface="Proxima Nova"/>
                <a:cs typeface="Proxima Nova"/>
                <a:sym typeface="Proxima Nova"/>
              </a:rPr>
              <a:t>Dale Bertrand, President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b="1" dirty="0" smtClean="0">
                <a:latin typeface="Proxima Nova"/>
                <a:ea typeface="Proxima Nova"/>
                <a:cs typeface="Proxima Nova"/>
                <a:sym typeface="Proxima Nova"/>
              </a:rPr>
              <a:t>Chimaera Labs</a:t>
            </a:r>
            <a:endParaRPr lang="en" sz="2800" b="1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127673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07048" y="2264754"/>
            <a:ext cx="31671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sz="3600" dirty="0">
                <a:solidFill>
                  <a:srgbClr val="471F30"/>
                </a:solidFill>
                <a:latin typeface="Rockwell" pitchFamily="18" charset="0"/>
              </a:rPr>
              <a:t>Dale Bertrand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3124200"/>
            <a:ext cx="6030153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ea typeface="Arial Hebrew" charset="-79"/>
                <a:cs typeface="Arial" panose="020B0604020202020204" pitchFamily="34" charset="0"/>
              </a:rPr>
              <a:t>Engineering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ea typeface="Arial Hebrew" charset="-79"/>
                <a:cs typeface="Arial" panose="020B0604020202020204" pitchFamily="34" charset="0"/>
              </a:rPr>
              <a:t>background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ea typeface="Arial Hebrew" charset="-79"/>
              <a:cs typeface="Arial" panose="020B0604020202020204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ea typeface="Arial Hebrew" charset="-79"/>
                <a:cs typeface="Arial" panose="020B0604020202020204" pitchFamily="34" charset="0"/>
              </a:rPr>
              <a:t>Recruited to an MIT start-up to do online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ea typeface="Arial Hebrew" charset="-79"/>
                <a:cs typeface="Arial" panose="020B0604020202020204" pitchFamily="34" charset="0"/>
              </a:rPr>
              <a:t>marketing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ea typeface="Arial Hebrew" charset="-79"/>
                <a:cs typeface="Arial" panose="020B0604020202020204" pitchFamily="34" charset="0"/>
              </a:rPr>
              <a:t>Focus on e-commerce SEO</a:t>
            </a:r>
            <a:endParaRPr lang="en-US" sz="2800" dirty="0">
              <a:solidFill>
                <a:schemeClr val="tx1"/>
              </a:solidFill>
              <a:latin typeface="Arial" panose="020B0604020202020204" pitchFamily="34" charset="0"/>
              <a:ea typeface="Arial Hebrew" charset="-79"/>
              <a:cs typeface="Arial" panose="020B0604020202020204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ea typeface="Arial Hebrew" charset="-79"/>
                <a:cs typeface="Arial" panose="020B0604020202020204" pitchFamily="34" charset="0"/>
              </a:rPr>
              <a:t>Run Chimaera Labs</a:t>
            </a:r>
          </a:p>
        </p:txBody>
      </p:sp>
      <p:sp>
        <p:nvSpPr>
          <p:cNvPr id="8" name="Right Arrow 7"/>
          <p:cNvSpPr/>
          <p:nvPr/>
        </p:nvSpPr>
        <p:spPr bwMode="auto">
          <a:xfrm rot="21038784">
            <a:off x="5853481" y="5581871"/>
            <a:ext cx="1825352" cy="861255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Proud father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323231"/>
            <a:ext cx="1587854" cy="158785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0465" y="2582547"/>
            <a:ext cx="3024607" cy="325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36821" y="1146796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Overview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2733373" y="2215919"/>
            <a:ext cx="6545945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 smtClean="0"/>
              <a:t>How E-commerce SEO has changed</a:t>
            </a:r>
          </a:p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 smtClean="0"/>
              <a:t>Organic traffic conversion rates</a:t>
            </a:r>
          </a:p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 smtClean="0"/>
              <a:t>Tactic #1</a:t>
            </a:r>
            <a:r>
              <a:rPr lang="en-US" sz="2800" dirty="0"/>
              <a:t> </a:t>
            </a:r>
            <a:r>
              <a:rPr lang="mr-IN" sz="2800" dirty="0" smtClean="0"/>
              <a:t>–</a:t>
            </a:r>
            <a:r>
              <a:rPr lang="en-US" sz="2800" dirty="0" smtClean="0"/>
              <a:t> Keyword research</a:t>
            </a:r>
          </a:p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/>
              <a:t>Tactic </a:t>
            </a:r>
            <a:r>
              <a:rPr lang="en-US" sz="2800" dirty="0" smtClean="0"/>
              <a:t>#2 </a:t>
            </a:r>
            <a:r>
              <a:rPr lang="mr-IN" sz="2800" dirty="0" smtClean="0"/>
              <a:t>–</a:t>
            </a:r>
            <a:r>
              <a:rPr lang="en-US" sz="2800" dirty="0" smtClean="0"/>
              <a:t> Review search results pages</a:t>
            </a:r>
          </a:p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/>
              <a:t>Tactic </a:t>
            </a:r>
            <a:r>
              <a:rPr lang="en-US" sz="2800" dirty="0" smtClean="0"/>
              <a:t>#3 </a:t>
            </a:r>
            <a:r>
              <a:rPr lang="mr-IN" sz="2800" dirty="0"/>
              <a:t>–</a:t>
            </a:r>
            <a:r>
              <a:rPr lang="en-US" sz="2800" dirty="0"/>
              <a:t> </a:t>
            </a:r>
            <a:r>
              <a:rPr lang="en-US" sz="2800" dirty="0" smtClean="0"/>
              <a:t>Target page </a:t>
            </a:r>
            <a:r>
              <a:rPr lang="en-US" sz="2800" dirty="0"/>
              <a:t>titles</a:t>
            </a:r>
          </a:p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 smtClean="0"/>
              <a:t>Tactic #4 </a:t>
            </a:r>
            <a:r>
              <a:rPr lang="mr-IN" sz="2800" dirty="0" smtClean="0"/>
              <a:t>–</a:t>
            </a:r>
            <a:r>
              <a:rPr lang="en-US" sz="2800" dirty="0" smtClean="0"/>
              <a:t> Craft your search results</a:t>
            </a:r>
          </a:p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/>
              <a:t>Tactic </a:t>
            </a:r>
            <a:r>
              <a:rPr lang="en-US" sz="2800" dirty="0" smtClean="0"/>
              <a:t>#5 </a:t>
            </a:r>
            <a:r>
              <a:rPr lang="mr-IN" sz="2800" dirty="0"/>
              <a:t>–</a:t>
            </a:r>
            <a:r>
              <a:rPr lang="en-US" sz="2800" dirty="0"/>
              <a:t> Content </a:t>
            </a:r>
            <a:r>
              <a:rPr lang="en-US" sz="2800" dirty="0" smtClean="0"/>
              <a:t>marketing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1173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97594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Background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997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36821" y="1495927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Why Focus on SEO?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1534026" y="2831059"/>
            <a:ext cx="891139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 smtClean="0"/>
              <a:t>Free traffic (cost effective if not super competitive space)</a:t>
            </a:r>
          </a:p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 smtClean="0"/>
              <a:t>Targeted traffic that is more likely to buy</a:t>
            </a:r>
          </a:p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 smtClean="0"/>
              <a:t>89% of consumers begin use search engines to make a purchasing decision </a:t>
            </a:r>
          </a:p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 smtClean="0"/>
              <a:t>Invest now and reap the benefits for a long time</a:t>
            </a:r>
          </a:p>
          <a:p>
            <a:pPr marL="457200" indent="-457200">
              <a:spcAft>
                <a:spcPts val="600"/>
              </a:spcAft>
              <a:buFontTx/>
              <a:buChar char="-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2430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36821" y="1130171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How E-commerce SEO Has Changed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3074350" y="2923238"/>
            <a:ext cx="5764241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 smtClean="0"/>
              <a:t>Crowded </a:t>
            </a:r>
            <a:r>
              <a:rPr lang="en-US" sz="2800" dirty="0"/>
              <a:t>search results pages</a:t>
            </a:r>
          </a:p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 smtClean="0"/>
              <a:t>Keyword targeting based on intent</a:t>
            </a:r>
          </a:p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 smtClean="0"/>
              <a:t>Quality content ranks</a:t>
            </a:r>
          </a:p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/>
              <a:t>Mobile </a:t>
            </a:r>
            <a:r>
              <a:rPr lang="en-US" sz="2800" dirty="0" smtClean="0"/>
              <a:t>first</a:t>
            </a:r>
          </a:p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/>
              <a:t>Link building schemes don</a:t>
            </a:r>
            <a:r>
              <a:rPr lang="mr-IN" sz="2800" dirty="0"/>
              <a:t>’</a:t>
            </a:r>
            <a:r>
              <a:rPr lang="en-US" sz="2800" dirty="0"/>
              <a:t>t </a:t>
            </a:r>
            <a:r>
              <a:rPr lang="en-US" sz="2800" dirty="0" smtClean="0"/>
              <a:t>work</a:t>
            </a:r>
          </a:p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 smtClean="0"/>
              <a:t>Helpful platforms (Shopify)</a:t>
            </a:r>
            <a:endParaRPr lang="en-US" sz="2800" dirty="0"/>
          </a:p>
          <a:p>
            <a:pPr marL="457200" indent="-457200">
              <a:spcAft>
                <a:spcPts val="600"/>
              </a:spcAft>
              <a:buFontTx/>
              <a:buChar char="-"/>
            </a:pP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803570" y="1776502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(In the last several years)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4486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36821" y="1495927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Organic Traffic Conversion Rates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2547352" y="3269545"/>
            <a:ext cx="7358648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/>
              <a:t>Home page </a:t>
            </a:r>
            <a:r>
              <a:rPr lang="mr-IN" sz="2800" dirty="0"/>
              <a:t>–</a:t>
            </a:r>
            <a:r>
              <a:rPr lang="en-US" sz="2800" dirty="0"/>
              <a:t> 3-4% (mostly branded searches)</a:t>
            </a:r>
          </a:p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 smtClean="0"/>
              <a:t>Product pages </a:t>
            </a:r>
            <a:r>
              <a:rPr lang="mr-IN" sz="2800" dirty="0" smtClean="0"/>
              <a:t>–</a:t>
            </a:r>
            <a:r>
              <a:rPr lang="en-US" sz="2800" dirty="0" smtClean="0"/>
              <a:t> 1-2%</a:t>
            </a:r>
          </a:p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 smtClean="0"/>
              <a:t>Collection pages </a:t>
            </a:r>
            <a:r>
              <a:rPr lang="mr-IN" sz="2800" dirty="0" smtClean="0"/>
              <a:t>–</a:t>
            </a:r>
            <a:r>
              <a:rPr lang="en-US" sz="2800" dirty="0" smtClean="0"/>
              <a:t> 0.5%</a:t>
            </a:r>
          </a:p>
          <a:p>
            <a:pPr marL="457200" indent="-457200">
              <a:spcAft>
                <a:spcPts val="600"/>
              </a:spcAft>
              <a:buFontTx/>
              <a:buChar char="-"/>
            </a:pPr>
            <a:r>
              <a:rPr lang="en-US" sz="2800" dirty="0" smtClean="0"/>
              <a:t>Blog articles </a:t>
            </a:r>
            <a:r>
              <a:rPr lang="mr-IN" sz="2800" dirty="0" smtClean="0"/>
              <a:t>–</a:t>
            </a:r>
            <a:r>
              <a:rPr lang="en-US" sz="2800" dirty="0" smtClean="0"/>
              <a:t> 0.25%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999383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(Desktop)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2513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36821" y="1495927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Types of Keywords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2119454" y="2543695"/>
            <a:ext cx="8670466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800"/>
              </a:spcAft>
              <a:buFontTx/>
              <a:buChar char="-"/>
            </a:pPr>
            <a:r>
              <a:rPr lang="en-US" sz="2800" b="1" dirty="0" smtClean="0"/>
              <a:t>Branded </a:t>
            </a:r>
            <a:r>
              <a:rPr lang="en-US" sz="2800" dirty="0" smtClean="0"/>
              <a:t>– </a:t>
            </a:r>
            <a:r>
              <a:rPr lang="en-US" sz="2800" dirty="0"/>
              <a:t>e.g. </a:t>
            </a:r>
            <a:r>
              <a:rPr lang="en-US" sz="2800" dirty="0" smtClean="0"/>
              <a:t>“</a:t>
            </a:r>
            <a:r>
              <a:rPr lang="en-US" sz="2800" dirty="0" err="1" smtClean="0"/>
              <a:t>Bre’s</a:t>
            </a:r>
            <a:r>
              <a:rPr lang="en-US" sz="2800" dirty="0" smtClean="0"/>
              <a:t> </a:t>
            </a:r>
            <a:r>
              <a:rPr lang="en-US" sz="2800" dirty="0"/>
              <a:t>B</a:t>
            </a:r>
            <a:r>
              <a:rPr lang="en-US" sz="2800" dirty="0" smtClean="0"/>
              <a:t>outique”</a:t>
            </a:r>
          </a:p>
          <a:p>
            <a:pPr marL="457200" indent="-457200">
              <a:spcAft>
                <a:spcPts val="1800"/>
              </a:spcAft>
              <a:buFontTx/>
              <a:buChar char="-"/>
            </a:pPr>
            <a:r>
              <a:rPr lang="en-US" sz="2800" b="1" dirty="0" smtClean="0"/>
              <a:t>Branded product </a:t>
            </a:r>
            <a:r>
              <a:rPr lang="en-US" sz="2800" dirty="0" smtClean="0"/>
              <a:t>– </a:t>
            </a:r>
            <a:r>
              <a:rPr lang="en-US" sz="2800" dirty="0"/>
              <a:t>e.g. </a:t>
            </a:r>
            <a:r>
              <a:rPr lang="en-US" sz="2800" dirty="0" smtClean="0"/>
              <a:t>“Mom’s Life Sweater”</a:t>
            </a:r>
          </a:p>
          <a:p>
            <a:pPr marL="457200" indent="-457200">
              <a:spcAft>
                <a:spcPts val="1800"/>
              </a:spcAft>
              <a:buFontTx/>
              <a:buChar char="-"/>
            </a:pPr>
            <a:r>
              <a:rPr lang="en-US" sz="2800" b="1" dirty="0" smtClean="0"/>
              <a:t>Specific product </a:t>
            </a:r>
            <a:r>
              <a:rPr lang="en-US" sz="2800" dirty="0" smtClean="0"/>
              <a:t>– </a:t>
            </a:r>
            <a:r>
              <a:rPr lang="en-US" sz="2800" dirty="0"/>
              <a:t>e.g. “Tie-Dye </a:t>
            </a:r>
            <a:r>
              <a:rPr lang="en-US" sz="2800" dirty="0" smtClean="0"/>
              <a:t>Tank Top”</a:t>
            </a:r>
          </a:p>
          <a:p>
            <a:pPr marL="457200" indent="-457200">
              <a:spcAft>
                <a:spcPts val="1800"/>
              </a:spcAft>
              <a:buFontTx/>
              <a:buChar char="-"/>
            </a:pPr>
            <a:r>
              <a:rPr lang="en-US" sz="2800" b="1" dirty="0" smtClean="0"/>
              <a:t>Generic product </a:t>
            </a:r>
            <a:r>
              <a:rPr lang="en-US" sz="2800" dirty="0" smtClean="0"/>
              <a:t>– </a:t>
            </a:r>
            <a:r>
              <a:rPr lang="en-US" sz="2800" dirty="0"/>
              <a:t>e.g. </a:t>
            </a:r>
            <a:r>
              <a:rPr lang="en-US" sz="2800" dirty="0" smtClean="0"/>
              <a:t>“Sweaters”</a:t>
            </a:r>
          </a:p>
          <a:p>
            <a:pPr marL="457200" indent="-457200">
              <a:spcAft>
                <a:spcPts val="1800"/>
              </a:spcAft>
              <a:buFontTx/>
              <a:buChar char="-"/>
            </a:pPr>
            <a:r>
              <a:rPr lang="en-US" sz="2800" b="1" dirty="0"/>
              <a:t>Specific collection </a:t>
            </a:r>
            <a:r>
              <a:rPr lang="en-US" sz="2800" dirty="0"/>
              <a:t>– e.g. “Gifts for Women</a:t>
            </a:r>
            <a:r>
              <a:rPr lang="en-US" sz="2800" dirty="0" smtClean="0"/>
              <a:t>”</a:t>
            </a:r>
          </a:p>
          <a:p>
            <a:pPr marL="457200" indent="-457200">
              <a:spcAft>
                <a:spcPts val="1800"/>
              </a:spcAft>
              <a:buFontTx/>
              <a:buChar char="-"/>
            </a:pPr>
            <a:r>
              <a:rPr lang="en-US" sz="2800" b="1" dirty="0" smtClean="0"/>
              <a:t>Informational</a:t>
            </a:r>
            <a:r>
              <a:rPr lang="en-US" sz="2800" dirty="0" smtClean="0"/>
              <a:t> </a:t>
            </a:r>
            <a:r>
              <a:rPr lang="mr-IN" sz="2800" dirty="0" smtClean="0"/>
              <a:t>–</a:t>
            </a:r>
            <a:r>
              <a:rPr lang="en-US" sz="2800" dirty="0" smtClean="0"/>
              <a:t> e.g. “What to wear a winter wedding”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695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97594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Tactics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7404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53104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Tactic #1 - Keyword Research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926431" y="2608615"/>
            <a:ext cx="1033913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Tx/>
              <a:buChar char="-"/>
            </a:pPr>
            <a:r>
              <a:rPr lang="en-US" sz="3200" dirty="0" smtClean="0"/>
              <a:t>Identify the keywords people use to find </a:t>
            </a:r>
            <a:r>
              <a:rPr lang="en-US" sz="3200" dirty="0" smtClean="0"/>
              <a:t>your products</a:t>
            </a:r>
            <a:endParaRPr lang="en-US" sz="3200" dirty="0" smtClean="0"/>
          </a:p>
          <a:p>
            <a:pPr marL="457200" indent="-457200">
              <a:spcAft>
                <a:spcPts val="1200"/>
              </a:spcAft>
              <a:buFontTx/>
              <a:buChar char="-"/>
            </a:pPr>
            <a:r>
              <a:rPr lang="en-US" sz="3200" dirty="0" smtClean="0"/>
              <a:t>Learn to speak their language</a:t>
            </a:r>
          </a:p>
          <a:p>
            <a:pPr marL="457200" indent="-457200">
              <a:spcAft>
                <a:spcPts val="1200"/>
              </a:spcAft>
              <a:buFontTx/>
              <a:buChar char="-"/>
            </a:pPr>
            <a:r>
              <a:rPr lang="en-US" sz="3200" dirty="0" smtClean="0"/>
              <a:t>Choose relevant keywords with high search volume</a:t>
            </a:r>
          </a:p>
          <a:p>
            <a:pPr marL="457200" indent="-457200">
              <a:spcAft>
                <a:spcPts val="1200"/>
              </a:spcAft>
              <a:buFontTx/>
              <a:buChar char="-"/>
            </a:pPr>
            <a:r>
              <a:rPr lang="en-US" sz="3200" dirty="0" smtClean="0"/>
              <a:t>Optimize product and collection pages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57422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189421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Keyword Research Tools</a:t>
            </a:r>
            <a:endParaRPr lang="en-US" sz="3600" dirty="0">
              <a:solidFill>
                <a:srgbClr val="471F30"/>
              </a:solidFill>
              <a:latin typeface="Rockwell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91202" y="3074127"/>
            <a:ext cx="1033913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Tx/>
              <a:buChar char="-"/>
            </a:pPr>
            <a:r>
              <a:rPr lang="en-US" sz="3200" dirty="0" smtClean="0"/>
              <a:t>Keyword Planner</a:t>
            </a:r>
          </a:p>
          <a:p>
            <a:pPr marL="457200" indent="-457200">
              <a:spcAft>
                <a:spcPts val="1200"/>
              </a:spcAft>
              <a:buFontTx/>
              <a:buChar char="-"/>
            </a:pPr>
            <a:r>
              <a:rPr lang="en-US" sz="3200" dirty="0" smtClean="0"/>
              <a:t>Search Console</a:t>
            </a:r>
            <a:endParaRPr lang="en-US" sz="3200" dirty="0" smtClean="0"/>
          </a:p>
          <a:p>
            <a:pPr marL="457200" indent="-457200">
              <a:spcAft>
                <a:spcPts val="1200"/>
              </a:spcAft>
              <a:buFontTx/>
              <a:buChar char="-"/>
            </a:pPr>
            <a:r>
              <a:rPr lang="en-US" sz="3200" dirty="0" smtClean="0"/>
              <a:t>Paid tools: </a:t>
            </a:r>
            <a:r>
              <a:rPr lang="en-US" sz="3200" dirty="0" err="1" smtClean="0"/>
              <a:t>SEMRush</a:t>
            </a:r>
            <a:r>
              <a:rPr lang="en-US" sz="3200" dirty="0" smtClean="0"/>
              <a:t>, </a:t>
            </a:r>
            <a:r>
              <a:rPr lang="en-US" sz="3200" dirty="0" err="1" smtClean="0"/>
              <a:t>KeywordSpy</a:t>
            </a:r>
            <a:r>
              <a:rPr lang="en-US" sz="3200" dirty="0" smtClean="0"/>
              <a:t>, </a:t>
            </a:r>
            <a:r>
              <a:rPr lang="en-US" sz="3200" dirty="0" err="1" smtClean="0"/>
              <a:t>Ahrefs</a:t>
            </a:r>
            <a:r>
              <a:rPr lang="en-US" sz="3200" dirty="0" smtClean="0"/>
              <a:t>, </a:t>
            </a:r>
            <a:r>
              <a:rPr lang="en-US" sz="3200" dirty="0" err="1" smtClean="0"/>
              <a:t>Moz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45209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1354812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Tactic #2 - Review Search Results Pages</a:t>
            </a:r>
            <a:endParaRPr lang="en-US" sz="3600" dirty="0">
              <a:solidFill>
                <a:srgbClr val="471F30"/>
              </a:solidFill>
              <a:latin typeface="Rockwell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91202" y="3074127"/>
            <a:ext cx="10339136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Tx/>
              <a:buChar char="-"/>
            </a:pPr>
            <a:r>
              <a:rPr lang="en-US" sz="3200" dirty="0" smtClean="0"/>
              <a:t>Type your keywords into Google (Simple!)</a:t>
            </a:r>
          </a:p>
          <a:p>
            <a:pPr marL="457200" indent="-457200">
              <a:spcAft>
                <a:spcPts val="1200"/>
              </a:spcAft>
              <a:buFontTx/>
              <a:buChar char="-"/>
            </a:pPr>
            <a:r>
              <a:rPr lang="en-US" sz="3200" dirty="0" smtClean="0"/>
              <a:t>What type of search results appear?</a:t>
            </a:r>
            <a:endParaRPr lang="en-US" sz="3200" dirty="0" smtClean="0"/>
          </a:p>
          <a:p>
            <a:pPr marL="457200" indent="-457200">
              <a:spcAft>
                <a:spcPts val="1200"/>
              </a:spcAft>
              <a:buFontTx/>
              <a:buChar char="-"/>
            </a:pPr>
            <a:r>
              <a:rPr lang="en-US" sz="3200" dirty="0" smtClean="0"/>
              <a:t>Shopping ads, text ads, web results, images, videos, local listings</a:t>
            </a:r>
          </a:p>
        </p:txBody>
      </p:sp>
    </p:spTree>
    <p:extLst>
      <p:ext uri="{BB962C8B-B14F-4D97-AF65-F5344CB8AC3E}">
        <p14:creationId xmlns:p14="http://schemas.microsoft.com/office/powerpoint/2010/main" val="209950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100" y="266006"/>
            <a:ext cx="6613344" cy="630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71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727" y="432261"/>
            <a:ext cx="7450290" cy="616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6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675" y="1044646"/>
            <a:ext cx="5894600" cy="56306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676" y="498186"/>
            <a:ext cx="5894600" cy="54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15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1354812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Tactic #3 </a:t>
            </a:r>
            <a:r>
              <a:rPr lang="mr-IN" sz="3600" dirty="0" smtClean="0">
                <a:solidFill>
                  <a:srgbClr val="471F30"/>
                </a:solidFill>
                <a:latin typeface="Rockwell" pitchFamily="18" charset="0"/>
              </a:rPr>
              <a:t>–</a:t>
            </a:r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 Target Page Titles</a:t>
            </a:r>
            <a:endParaRPr lang="en-US" sz="3600" dirty="0">
              <a:solidFill>
                <a:srgbClr val="471F30"/>
              </a:solidFill>
              <a:latin typeface="Rockwell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712" y="4162612"/>
            <a:ext cx="7747000" cy="116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635" y="2283012"/>
            <a:ext cx="80772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1354812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Tactic #4 </a:t>
            </a:r>
            <a:r>
              <a:rPr lang="mr-IN" sz="3600" dirty="0" smtClean="0">
                <a:solidFill>
                  <a:srgbClr val="471F30"/>
                </a:solidFill>
                <a:latin typeface="Rockwell" pitchFamily="18" charset="0"/>
              </a:rPr>
              <a:t>–</a:t>
            </a:r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 Craft Your Search Results</a:t>
            </a:r>
            <a:endParaRPr lang="en-US" sz="3600" dirty="0">
              <a:solidFill>
                <a:srgbClr val="471F30"/>
              </a:solidFill>
              <a:latin typeface="Rockwell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556" y="3367345"/>
            <a:ext cx="9564868" cy="19908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241" y="2706944"/>
            <a:ext cx="82550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56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1354812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Tactic #5 </a:t>
            </a:r>
            <a:r>
              <a:rPr lang="mr-IN" sz="3600" dirty="0" smtClean="0">
                <a:solidFill>
                  <a:srgbClr val="471F30"/>
                </a:solidFill>
                <a:latin typeface="Rockwell" pitchFamily="18" charset="0"/>
              </a:rPr>
              <a:t>–</a:t>
            </a:r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 Content Marketing</a:t>
            </a:r>
            <a:endParaRPr lang="en-US" sz="3600" dirty="0">
              <a:solidFill>
                <a:srgbClr val="471F30"/>
              </a:solidFill>
              <a:latin typeface="Rockwell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32000" y="2293214"/>
            <a:ext cx="5163122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000" b="1" dirty="0" smtClean="0"/>
              <a:t>Content Development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Buying guides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Gift collections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Reviews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Comparison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Sizing guides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Blog articles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Video</a:t>
            </a:r>
            <a:endParaRPr lang="en-US" sz="3000" dirty="0"/>
          </a:p>
        </p:txBody>
      </p:sp>
      <p:sp>
        <p:nvSpPr>
          <p:cNvPr id="9" name="TextBox 8"/>
          <p:cNvSpPr txBox="1"/>
          <p:nvPr/>
        </p:nvSpPr>
        <p:spPr>
          <a:xfrm>
            <a:off x="6638170" y="2293214"/>
            <a:ext cx="533031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000" b="1" dirty="0" smtClean="0"/>
              <a:t>Content Promotion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Partnerships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Influencers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Gift guides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Social media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Podcast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Blog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sz="3000" dirty="0" smtClean="0"/>
              <a:t>Email marketing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99513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6372" y="1830876"/>
            <a:ext cx="935803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Stay in touch</a:t>
            </a:r>
          </a:p>
          <a:p>
            <a:endParaRPr lang="en-US" sz="2800" b="1" dirty="0"/>
          </a:p>
          <a:p>
            <a:r>
              <a:rPr lang="en-US" sz="2800" dirty="0" err="1" smtClean="0"/>
              <a:t>dale@chimaeralabs.com</a:t>
            </a:r>
            <a:endParaRPr lang="en-US" sz="2800" dirty="0"/>
          </a:p>
          <a:p>
            <a:r>
              <a:rPr lang="en-US" sz="2800" dirty="0" err="1" smtClean="0"/>
              <a:t>www.chimaeralabs.com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97507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2044</TotalTime>
  <Words>408</Words>
  <Application>Microsoft Macintosh PowerPoint</Application>
  <PresentationFormat>Widescreen</PresentationFormat>
  <Paragraphs>85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 Hebrew</vt:lpstr>
      <vt:lpstr>Calibri</vt:lpstr>
      <vt:lpstr>Calibri Light</vt:lpstr>
      <vt:lpstr>Mangal</vt:lpstr>
      <vt:lpstr>Proxima Nova</vt:lpstr>
      <vt:lpstr>Rockwell</vt:lpstr>
      <vt:lpstr>Arial</vt:lpstr>
      <vt:lpstr>Office Theme</vt:lpstr>
      <vt:lpstr>Stamford Shopify Meetup</vt:lpstr>
      <vt:lpstr>E-commerce SEO Tactics for 2018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Ellen Silverberg-Brennan</dc:creator>
  <cp:lastModifiedBy>Dale Bertrand</cp:lastModifiedBy>
  <cp:revision>154</cp:revision>
  <cp:lastPrinted>2017-10-12T21:00:36Z</cp:lastPrinted>
  <dcterms:created xsi:type="dcterms:W3CDTF">2017-03-06T15:44:34Z</dcterms:created>
  <dcterms:modified xsi:type="dcterms:W3CDTF">2018-02-01T22:38:49Z</dcterms:modified>
</cp:coreProperties>
</file>